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DM Sans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80">
          <p15:clr>
            <a:srgbClr val="A4A3A4"/>
          </p15:clr>
        </p15:guide>
        <p15:guide id="2" pos="144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icUJzwa+bGpIhkszfggM4CeqKM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80" orient="horz"/>
        <p:guide pos="14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DMSans-bold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DM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47c09c3c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b47c09c3c3_0_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7363e8cfc_3_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7363e8cf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1154400" y="-125700"/>
            <a:ext cx="226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indent="-2921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2366250" y="1085769"/>
            <a:ext cx="2925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270750" y="95169"/>
            <a:ext cx="29256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indent="-2921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indent="-2921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 sz="2200" cap="none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361156" y="1453357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50800" spcFirstLastPara="1" rIns="50800" wrap="square" tIns="2540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2286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11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2pPr>
            <a:lvl3pPr indent="-2984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23241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11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2pPr>
            <a:lvl3pPr indent="-2984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228600" y="767556"/>
            <a:ext cx="2020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50800" spcFirstLastPara="1" rIns="50800" wrap="square" tIns="254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228600" y="1087438"/>
            <a:ext cx="20202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indent="-3111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1pPr>
            <a:lvl2pPr indent="-2984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2322513" y="767556"/>
            <a:ext cx="2020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50800" spcFirstLastPara="1" rIns="50800" wrap="square" tIns="254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2322513" y="1087438"/>
            <a:ext cx="20208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indent="-31115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1pPr>
            <a:lvl2pPr indent="-2984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50800" spcFirstLastPara="1" rIns="50800" wrap="square" tIns="254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sz="11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302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indent="-3111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3pPr>
            <a:lvl4pPr indent="-2984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2984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228600" y="717550"/>
            <a:ext cx="1504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96144" y="2400300"/>
            <a:ext cx="2743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50800" spcFirstLastPara="1" rIns="50800" wrap="square" tIns="254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sz="11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896144" y="306388"/>
            <a:ext cx="20574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96144" y="268366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norm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228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1562100" y="3178175"/>
            <a:ext cx="1447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3276600" y="3178175"/>
            <a:ext cx="10668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50800" spcFirstLastPara="1" rIns="50800" wrap="square" tIns="254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10.png"/><Relationship Id="rId13" Type="http://schemas.openxmlformats.org/officeDocument/2006/relationships/image" Target="../media/image3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4.jp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9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4.png"/><Relationship Id="rId5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2.png"/><Relationship Id="rId5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5.png"/><Relationship Id="rId13" Type="http://schemas.openxmlformats.org/officeDocument/2006/relationships/image" Target="../media/image10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9" Type="http://schemas.openxmlformats.org/officeDocument/2006/relationships/image" Target="../media/image2.png"/><Relationship Id="rId15" Type="http://schemas.openxmlformats.org/officeDocument/2006/relationships/image" Target="../media/image32.png"/><Relationship Id="rId14" Type="http://schemas.openxmlformats.org/officeDocument/2006/relationships/image" Target="../media/image30.png"/><Relationship Id="rId16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24.png"/><Relationship Id="rId7" Type="http://schemas.openxmlformats.org/officeDocument/2006/relationships/image" Target="../media/image1.png"/><Relationship Id="rId8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5.png"/><Relationship Id="rId13" Type="http://schemas.openxmlformats.org/officeDocument/2006/relationships/image" Target="../media/image10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9" Type="http://schemas.openxmlformats.org/officeDocument/2006/relationships/image" Target="../media/image2.png"/><Relationship Id="rId15" Type="http://schemas.openxmlformats.org/officeDocument/2006/relationships/image" Target="../media/image32.png"/><Relationship Id="rId14" Type="http://schemas.openxmlformats.org/officeDocument/2006/relationships/image" Target="../media/image30.png"/><Relationship Id="rId16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24.png"/><Relationship Id="rId7" Type="http://schemas.openxmlformats.org/officeDocument/2006/relationships/image" Target="../media/image1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29.png"/><Relationship Id="rId5" Type="http://schemas.openxmlformats.org/officeDocument/2006/relationships/image" Target="../media/image5.png"/><Relationship Id="rId6" Type="http://schemas.openxmlformats.org/officeDocument/2006/relationships/image" Target="../media/image30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48.png"/><Relationship Id="rId5" Type="http://schemas.openxmlformats.org/officeDocument/2006/relationships/image" Target="../media/image2.png"/><Relationship Id="rId6" Type="http://schemas.openxmlformats.org/officeDocument/2006/relationships/image" Target="../media/image30.png"/><Relationship Id="rId7" Type="http://schemas.openxmlformats.org/officeDocument/2006/relationships/image" Target="../media/image3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9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8.pn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015355" y="4629150"/>
            <a:ext cx="1529915" cy="375525"/>
          </a:xfrm>
          <a:custGeom>
            <a:rect b="b" l="l" r="r" t="t"/>
            <a:pathLst>
              <a:path extrusionOk="0"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337078" y="-536315"/>
            <a:ext cx="2449974" cy="1534296"/>
          </a:xfrm>
          <a:custGeom>
            <a:rect b="b" l="l" r="r" t="t"/>
            <a:pathLst>
              <a:path extrusionOk="0"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343107" y="-1289096"/>
            <a:ext cx="2146212" cy="1935493"/>
          </a:xfrm>
          <a:custGeom>
            <a:rect b="b" l="l" r="r" t="t"/>
            <a:pathLst>
              <a:path extrusionOk="0"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5069468" y="4629150"/>
            <a:ext cx="2038135" cy="1431790"/>
          </a:xfrm>
          <a:custGeom>
            <a:rect b="b" l="l" r="r" t="t"/>
            <a:pathLst>
              <a:path extrusionOk="0"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3704661" y="-1350050"/>
            <a:ext cx="2746529" cy="2057400"/>
          </a:xfrm>
          <a:custGeom>
            <a:rect b="b" l="l" r="r" t="t"/>
            <a:pathLst>
              <a:path extrusionOk="0"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4744927">
            <a:off x="-1486982" y="1838399"/>
            <a:ext cx="2455778" cy="1365451"/>
          </a:xfrm>
          <a:custGeom>
            <a:rect b="b" l="l" r="r" t="t"/>
            <a:pathLst>
              <a:path extrusionOk="0"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2415741" y="-813253"/>
            <a:ext cx="1446381" cy="1459651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8629650" y="1131171"/>
            <a:ext cx="1787771" cy="1787771"/>
          </a:xfrm>
          <a:custGeom>
            <a:rect b="b" l="l" r="r" t="t"/>
            <a:pathLst>
              <a:path extrusionOk="0"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285275" y="4546869"/>
            <a:ext cx="1293510" cy="1193263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-5279728">
            <a:off x="8220571" y="3485016"/>
            <a:ext cx="1692529" cy="577575"/>
          </a:xfrm>
          <a:custGeom>
            <a:rect b="b" l="l" r="r" t="t"/>
            <a:pathLst>
              <a:path extrusionOk="0"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8489319" y="-321322"/>
            <a:ext cx="1552261" cy="1671344"/>
          </a:xfrm>
          <a:custGeom>
            <a:rect b="b" l="l" r="r" t="t"/>
            <a:pathLst>
              <a:path extrusionOk="0"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886859" y="1590700"/>
            <a:ext cx="73704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Tekla Structures 3D Optimisation Project Phase IV </a:t>
            </a:r>
            <a:endParaRPr sz="100"/>
          </a:p>
        </p:txBody>
      </p:sp>
      <p:sp>
        <p:nvSpPr>
          <p:cNvPr id="96" name="Google Shape;96;p1"/>
          <p:cNvSpPr txBox="1"/>
          <p:nvPr/>
        </p:nvSpPr>
        <p:spPr>
          <a:xfrm>
            <a:off x="2457051" y="3050792"/>
            <a:ext cx="42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Presented by JFC Team 10</a:t>
            </a:r>
            <a:endParaRPr sz="800"/>
          </a:p>
        </p:txBody>
      </p:sp>
      <p:pic>
        <p:nvPicPr>
          <p:cNvPr id="97" name="Google Shape;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86253" y="2704650"/>
            <a:ext cx="1529925" cy="10616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-12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8930400" y="4804800"/>
            <a:ext cx="2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0"/>
          <p:cNvSpPr txBox="1"/>
          <p:nvPr/>
        </p:nvSpPr>
        <p:spPr>
          <a:xfrm>
            <a:off x="119872" y="72425"/>
            <a:ext cx="65730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F8025"/>
                </a:solidFill>
                <a:latin typeface="DM Sans"/>
                <a:ea typeface="DM Sans"/>
                <a:cs typeface="DM Sans"/>
                <a:sym typeface="DM Sans"/>
              </a:rPr>
              <a:t>Billboard</a:t>
            </a:r>
            <a:endParaRPr sz="3900">
              <a:solidFill>
                <a:srgbClr val="EF802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8930400" y="4804800"/>
            <a:ext cx="2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9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7" name="Google Shape;30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0750" y="548363"/>
            <a:ext cx="6573000" cy="425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1"/>
          <p:cNvSpPr txBox="1"/>
          <p:nvPr/>
        </p:nvSpPr>
        <p:spPr>
          <a:xfrm>
            <a:off x="119872" y="72425"/>
            <a:ext cx="65730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F8025"/>
                </a:solidFill>
                <a:latin typeface="DM Sans"/>
                <a:ea typeface="DM Sans"/>
                <a:cs typeface="DM Sans"/>
                <a:sym typeface="DM Sans"/>
              </a:rPr>
              <a:t>New Features</a:t>
            </a:r>
            <a:endParaRPr sz="3900">
              <a:solidFill>
                <a:srgbClr val="EF802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265450" y="581075"/>
            <a:ext cx="587100" cy="1019400"/>
          </a:xfrm>
          <a:prstGeom prst="rect">
            <a:avLst/>
          </a:prstGeom>
          <a:gradFill>
            <a:gsLst>
              <a:gs pos="0">
                <a:srgbClr val="FABA86"/>
              </a:gs>
              <a:gs pos="100000">
                <a:srgbClr val="E97414"/>
              </a:gs>
            </a:gsLst>
            <a:lin ang="5400012" scaled="0"/>
          </a:gradFill>
          <a:ln cap="flat" cmpd="sng" w="9525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25400" lIns="50800" spcFirstLastPara="1" rIns="508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852500" y="581075"/>
            <a:ext cx="2699700" cy="1019400"/>
          </a:xfrm>
          <a:prstGeom prst="homePlate">
            <a:avLst>
              <a:gd fmla="val 50000" name="adj"/>
            </a:avLst>
          </a:prstGeom>
          <a:solidFill>
            <a:srgbClr val="FF914D"/>
          </a:solidFill>
          <a:ln cap="flat" cmpd="sng" w="9525">
            <a:solidFill>
              <a:srgbClr val="4E91D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25400" lIns="50800" spcFirstLastPara="1" rIns="508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08E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1"/>
          <p:cNvSpPr txBox="1"/>
          <p:nvPr/>
        </p:nvSpPr>
        <p:spPr>
          <a:xfrm>
            <a:off x="414244" y="869155"/>
            <a:ext cx="438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sz="220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7" name="Google Shape;317;p11"/>
          <p:cNvSpPr txBox="1"/>
          <p:nvPr/>
        </p:nvSpPr>
        <p:spPr>
          <a:xfrm>
            <a:off x="1038719" y="869155"/>
            <a:ext cx="22179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Curved billboard</a:t>
            </a:r>
            <a:endParaRPr sz="220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8" name="Google Shape;318;p11"/>
          <p:cNvSpPr/>
          <p:nvPr/>
        </p:nvSpPr>
        <p:spPr>
          <a:xfrm>
            <a:off x="3101625" y="581075"/>
            <a:ext cx="3152100" cy="1019400"/>
          </a:xfrm>
          <a:prstGeom prst="chevron">
            <a:avLst>
              <a:gd fmla="val 47243" name="adj"/>
            </a:avLst>
          </a:prstGeom>
          <a:solidFill>
            <a:srgbClr val="D8D8D8"/>
          </a:solidFill>
          <a:ln cap="flat" cmpd="sng" w="9525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25400" lIns="50800" spcFirstLastPara="1" rIns="508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1"/>
          <p:cNvSpPr txBox="1"/>
          <p:nvPr/>
        </p:nvSpPr>
        <p:spPr>
          <a:xfrm>
            <a:off x="3620400" y="638225"/>
            <a:ext cx="2016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50800" spcFirstLastPara="1" rIns="508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7415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Basic features of a flat billboard such as base frame, side bracing, LED clearance offset, seating plates, Walers &amp; Z brackets and walkway railings.</a:t>
            </a:r>
            <a:endParaRPr sz="110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0" name="Google Shape;32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1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2" name="Google Shape;32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631" y="1830213"/>
            <a:ext cx="3321219" cy="300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567" y="1830225"/>
            <a:ext cx="3718433" cy="3009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1"/>
          <p:cNvSpPr txBox="1"/>
          <p:nvPr/>
        </p:nvSpPr>
        <p:spPr>
          <a:xfrm>
            <a:off x="8896850" y="4804800"/>
            <a:ext cx="32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p12"/>
          <p:cNvCxnSpPr/>
          <p:nvPr/>
        </p:nvCxnSpPr>
        <p:spPr>
          <a:xfrm>
            <a:off x="-886757" y="2578894"/>
            <a:ext cx="10030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1" name="Google Shape;331;p12"/>
          <p:cNvGrpSpPr/>
          <p:nvPr/>
        </p:nvGrpSpPr>
        <p:grpSpPr>
          <a:xfrm>
            <a:off x="3504604" y="2453380"/>
            <a:ext cx="251074" cy="251074"/>
            <a:chOff x="0" y="0"/>
            <a:chExt cx="812800" cy="812800"/>
          </a:xfrm>
        </p:grpSpPr>
        <p:sp>
          <p:nvSpPr>
            <p:cNvPr id="332" name="Google Shape;332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12"/>
          <p:cNvGrpSpPr/>
          <p:nvPr/>
        </p:nvGrpSpPr>
        <p:grpSpPr>
          <a:xfrm>
            <a:off x="1358101" y="2446236"/>
            <a:ext cx="251074" cy="251074"/>
            <a:chOff x="0" y="0"/>
            <a:chExt cx="812800" cy="812800"/>
          </a:xfrm>
        </p:grpSpPr>
        <p:sp>
          <p:nvSpPr>
            <p:cNvPr id="335" name="Google Shape;335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12"/>
          <p:cNvGrpSpPr/>
          <p:nvPr/>
        </p:nvGrpSpPr>
        <p:grpSpPr>
          <a:xfrm>
            <a:off x="5561674" y="2453380"/>
            <a:ext cx="251074" cy="251074"/>
            <a:chOff x="0" y="0"/>
            <a:chExt cx="812800" cy="812800"/>
          </a:xfrm>
        </p:grpSpPr>
        <p:sp>
          <p:nvSpPr>
            <p:cNvPr id="338" name="Google Shape;338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12"/>
          <p:cNvGrpSpPr/>
          <p:nvPr/>
        </p:nvGrpSpPr>
        <p:grpSpPr>
          <a:xfrm>
            <a:off x="7546022" y="2446236"/>
            <a:ext cx="251074" cy="251074"/>
            <a:chOff x="0" y="0"/>
            <a:chExt cx="812800" cy="812800"/>
          </a:xfrm>
        </p:grpSpPr>
        <p:sp>
          <p:nvSpPr>
            <p:cNvPr id="341" name="Google Shape;341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p12"/>
          <p:cNvSpPr txBox="1"/>
          <p:nvPr/>
        </p:nvSpPr>
        <p:spPr>
          <a:xfrm>
            <a:off x="2366250" y="1007553"/>
            <a:ext cx="4411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Challenges</a:t>
            </a:r>
            <a:endParaRPr sz="800"/>
          </a:p>
        </p:txBody>
      </p:sp>
      <p:sp>
        <p:nvSpPr>
          <p:cNvPr id="344" name="Google Shape;344;p12"/>
          <p:cNvSpPr txBox="1"/>
          <p:nvPr/>
        </p:nvSpPr>
        <p:spPr>
          <a:xfrm>
            <a:off x="1298601" y="2808025"/>
            <a:ext cx="64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800"/>
          </a:p>
        </p:txBody>
      </p:sp>
      <p:sp>
        <p:nvSpPr>
          <p:cNvPr id="345" name="Google Shape;345;p12"/>
          <p:cNvSpPr txBox="1"/>
          <p:nvPr/>
        </p:nvSpPr>
        <p:spPr>
          <a:xfrm>
            <a:off x="3368375" y="2808025"/>
            <a:ext cx="64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800"/>
          </a:p>
        </p:txBody>
      </p:sp>
      <p:sp>
        <p:nvSpPr>
          <p:cNvPr id="346" name="Google Shape;346;p12"/>
          <p:cNvSpPr txBox="1"/>
          <p:nvPr/>
        </p:nvSpPr>
        <p:spPr>
          <a:xfrm>
            <a:off x="821979" y="3209658"/>
            <a:ext cx="132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6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Unfamiliarity 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7" name="Google Shape;347;p12"/>
          <p:cNvSpPr txBox="1"/>
          <p:nvPr/>
        </p:nvSpPr>
        <p:spPr>
          <a:xfrm>
            <a:off x="2910968" y="3209658"/>
            <a:ext cx="14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Understanding previous work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p12"/>
          <p:cNvSpPr txBox="1"/>
          <p:nvPr/>
        </p:nvSpPr>
        <p:spPr>
          <a:xfrm>
            <a:off x="5438152" y="2808025"/>
            <a:ext cx="54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800"/>
          </a:p>
        </p:txBody>
      </p:sp>
      <p:sp>
        <p:nvSpPr>
          <p:cNvPr id="349" name="Google Shape;349;p12"/>
          <p:cNvSpPr txBox="1"/>
          <p:nvPr/>
        </p:nvSpPr>
        <p:spPr>
          <a:xfrm>
            <a:off x="5000190" y="3209658"/>
            <a:ext cx="137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Time</a:t>
            </a: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constraints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p12"/>
          <p:cNvSpPr txBox="1"/>
          <p:nvPr/>
        </p:nvSpPr>
        <p:spPr>
          <a:xfrm>
            <a:off x="7396871" y="2808021"/>
            <a:ext cx="54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sz="800"/>
          </a:p>
        </p:txBody>
      </p:sp>
      <p:sp>
        <p:nvSpPr>
          <p:cNvPr id="351" name="Google Shape;351;p12"/>
          <p:cNvSpPr txBox="1"/>
          <p:nvPr/>
        </p:nvSpPr>
        <p:spPr>
          <a:xfrm>
            <a:off x="7009913" y="3209658"/>
            <a:ext cx="132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6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Mathematics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-786620" y="4446649"/>
            <a:ext cx="2025667" cy="1382518"/>
          </a:xfrm>
          <a:custGeom>
            <a:rect b="b" l="l" r="r" t="t"/>
            <a:pathLst>
              <a:path extrusionOk="0"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-337078" y="-661393"/>
            <a:ext cx="2112234" cy="1322787"/>
          </a:xfrm>
          <a:custGeom>
            <a:rect b="b" l="l" r="r" t="t"/>
            <a:pathLst>
              <a:path extrusionOk="0"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5550787" y="4780331"/>
            <a:ext cx="1584640" cy="1113210"/>
          </a:xfrm>
          <a:custGeom>
            <a:rect b="b" l="l" r="r" t="t"/>
            <a:pathLst>
              <a:path extrusionOk="0"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4826813" y="-1518966"/>
            <a:ext cx="2746529" cy="2057400"/>
          </a:xfrm>
          <a:custGeom>
            <a:rect b="b" l="l" r="r" t="t"/>
            <a:pathLst>
              <a:path extrusionOk="0"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2"/>
          <p:cNvSpPr/>
          <p:nvPr/>
        </p:nvSpPr>
        <p:spPr>
          <a:xfrm rot="-5400000">
            <a:off x="2372886" y="-938665"/>
            <a:ext cx="1446381" cy="1459650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1466141" y="4635904"/>
            <a:ext cx="1293510" cy="1193263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7631478" y="-536315"/>
            <a:ext cx="998173" cy="1074749"/>
          </a:xfrm>
          <a:custGeom>
            <a:rect b="b" l="l" r="r" t="t"/>
            <a:pathLst>
              <a:path extrusionOk="0"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2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12"/>
          <p:cNvSpPr txBox="1"/>
          <p:nvPr/>
        </p:nvSpPr>
        <p:spPr>
          <a:xfrm>
            <a:off x="8896850" y="4804800"/>
            <a:ext cx="32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3"/>
          <p:cNvSpPr/>
          <p:nvPr/>
        </p:nvSpPr>
        <p:spPr>
          <a:xfrm>
            <a:off x="6148106" y="1200150"/>
            <a:ext cx="2606070" cy="2855967"/>
          </a:xfrm>
          <a:custGeom>
            <a:rect b="b" l="l" r="r" t="t"/>
            <a:pathLst>
              <a:path extrusionOk="0" h="6527925" w="5956731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3"/>
          <p:cNvSpPr txBox="1"/>
          <p:nvPr/>
        </p:nvSpPr>
        <p:spPr>
          <a:xfrm>
            <a:off x="752475" y="258450"/>
            <a:ext cx="61650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914D"/>
                </a:solidFill>
                <a:latin typeface="DM Sans"/>
                <a:ea typeface="DM Sans"/>
                <a:cs typeface="DM Sans"/>
                <a:sym typeface="DM Sans"/>
              </a:rPr>
              <a:t>Recommendations </a:t>
            </a:r>
            <a:r>
              <a:rPr b="1" lang="en-US" sz="3900">
                <a:solidFill>
                  <a:srgbClr val="FF914D"/>
                </a:solidFill>
                <a:latin typeface="DM Sans"/>
                <a:ea typeface="DM Sans"/>
                <a:cs typeface="DM Sans"/>
                <a:sym typeface="DM Sans"/>
              </a:rPr>
              <a:t>for F</a:t>
            </a:r>
            <a:r>
              <a:rPr b="1" lang="en-US" sz="3900">
                <a:solidFill>
                  <a:srgbClr val="FF914D"/>
                </a:solidFill>
                <a:latin typeface="DM Sans"/>
                <a:ea typeface="DM Sans"/>
                <a:cs typeface="DM Sans"/>
                <a:sym typeface="DM Sans"/>
              </a:rPr>
              <a:t>uture Developments</a:t>
            </a:r>
            <a:endParaRPr b="1" sz="3900">
              <a:solidFill>
                <a:srgbClr val="FF914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13"/>
          <p:cNvSpPr txBox="1"/>
          <p:nvPr/>
        </p:nvSpPr>
        <p:spPr>
          <a:xfrm>
            <a:off x="752475" y="1705274"/>
            <a:ext cx="38538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6850" lvl="0" marL="190500" marR="0" rtl="0" algn="l">
              <a:lnSpc>
                <a:spcPct val="8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DM Sans"/>
              <a:buChar char="•"/>
            </a:pPr>
            <a:r>
              <a:rPr b="1" lang="en-US" sz="1700">
                <a:latin typeface="DM Sans"/>
                <a:ea typeface="DM Sans"/>
                <a:cs typeface="DM Sans"/>
                <a:sym typeface="DM Sans"/>
              </a:rPr>
              <a:t>Fix flat billboard bugs</a:t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  <a:p>
            <a:pPr indent="0" lvl="0" marL="254000" marR="0" rtl="0" algn="l">
              <a:lnSpc>
                <a:spcPct val="89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  <a:p>
            <a:pPr indent="-196850" lvl="0" marL="190500" marR="0" rtl="0" algn="l">
              <a:lnSpc>
                <a:spcPct val="89966"/>
              </a:lnSpc>
              <a:spcBef>
                <a:spcPts val="0"/>
              </a:spcBef>
              <a:spcAft>
                <a:spcPts val="0"/>
              </a:spcAft>
              <a:buSzPts val="1700"/>
              <a:buFont typeface="DM Sans"/>
              <a:buChar char="•"/>
            </a:pPr>
            <a:r>
              <a:rPr b="1" lang="en-US" sz="1700">
                <a:latin typeface="DM Sans"/>
                <a:ea typeface="DM Sans"/>
                <a:cs typeface="DM Sans"/>
                <a:sym typeface="DM Sans"/>
              </a:rPr>
              <a:t>Further develop curved billboard</a:t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  <a:p>
            <a:pPr indent="0" lvl="0" marL="254000" marR="0" rtl="0" algn="l">
              <a:lnSpc>
                <a:spcPct val="89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  <a:p>
            <a:pPr indent="-196850" lvl="0" marL="190500" marR="0" rtl="0" algn="l">
              <a:lnSpc>
                <a:spcPct val="89966"/>
              </a:lnSpc>
              <a:spcBef>
                <a:spcPts val="0"/>
              </a:spcBef>
              <a:spcAft>
                <a:spcPts val="0"/>
              </a:spcAft>
              <a:buSzPts val="1700"/>
              <a:buFont typeface="DM Sans"/>
              <a:buChar char="•"/>
            </a:pPr>
            <a:r>
              <a:rPr b="1" lang="en-US" sz="1700">
                <a:latin typeface="DM Sans"/>
                <a:ea typeface="DM Sans"/>
                <a:cs typeface="DM Sans"/>
                <a:sym typeface="DM Sans"/>
              </a:rPr>
              <a:t>Revamp UI for ease of use</a:t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  <a:p>
            <a:pPr indent="0" lvl="0" marL="254000" marR="0" rtl="0" algn="l">
              <a:lnSpc>
                <a:spcPct val="89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  <a:p>
            <a:pPr indent="-196850" lvl="0" marL="190500" marR="0" rtl="0" algn="l">
              <a:lnSpc>
                <a:spcPct val="89966"/>
              </a:lnSpc>
              <a:spcBef>
                <a:spcPts val="0"/>
              </a:spcBef>
              <a:spcAft>
                <a:spcPts val="0"/>
              </a:spcAft>
              <a:buSzPts val="1700"/>
              <a:buFont typeface="DM Sans"/>
              <a:buChar char="•"/>
            </a:pPr>
            <a:r>
              <a:rPr b="1" lang="en-US" sz="1700">
                <a:latin typeface="DM Sans"/>
                <a:ea typeface="DM Sans"/>
                <a:cs typeface="DM Sans"/>
                <a:sym typeface="DM Sans"/>
              </a:rPr>
              <a:t>Refactor code for optimisation and modularity for future development.</a:t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  <a:p>
            <a:pPr indent="-88900" lvl="0" marL="190500" marR="0" rtl="0" algn="l">
              <a:lnSpc>
                <a:spcPct val="899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1" sz="1700" u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0" name="Google Shape;3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3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13"/>
          <p:cNvSpPr txBox="1"/>
          <p:nvPr/>
        </p:nvSpPr>
        <p:spPr>
          <a:xfrm>
            <a:off x="8896850" y="4804800"/>
            <a:ext cx="32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12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4"/>
          <p:cNvSpPr/>
          <p:nvPr/>
        </p:nvSpPr>
        <p:spPr>
          <a:xfrm>
            <a:off x="5128058" y="1319524"/>
            <a:ext cx="3590613" cy="2504452"/>
          </a:xfrm>
          <a:custGeom>
            <a:rect b="b" l="l" r="r" t="t"/>
            <a:pathLst>
              <a:path extrusionOk="0" h="5008904" w="7181225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4"/>
          <p:cNvSpPr txBox="1"/>
          <p:nvPr/>
        </p:nvSpPr>
        <p:spPr>
          <a:xfrm>
            <a:off x="752475" y="573128"/>
            <a:ext cx="4375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914D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  <a:endParaRPr sz="800">
              <a:solidFill>
                <a:srgbClr val="FF914D"/>
              </a:solidFill>
            </a:endParaRPr>
          </a:p>
        </p:txBody>
      </p:sp>
      <p:sp>
        <p:nvSpPr>
          <p:cNvPr id="380" name="Google Shape;380;p14"/>
          <p:cNvSpPr txBox="1"/>
          <p:nvPr/>
        </p:nvSpPr>
        <p:spPr>
          <a:xfrm>
            <a:off x="752475" y="1629901"/>
            <a:ext cx="3853800" cy="30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marR="0" rtl="0" algn="l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SzPts val="1700"/>
              <a:buFont typeface="DM Sans"/>
              <a:buChar char="●"/>
            </a:pPr>
            <a:r>
              <a:rPr b="1" lang="en-US" sz="1700">
                <a:latin typeface="DM Sans"/>
                <a:ea typeface="DM Sans"/>
                <a:cs typeface="DM Sans"/>
                <a:sym typeface="DM Sans"/>
              </a:rPr>
              <a:t>Curved billboard </a:t>
            </a:r>
            <a:r>
              <a:rPr b="1" lang="en-US" sz="1700">
                <a:latin typeface="DM Sans"/>
                <a:ea typeface="DM Sans"/>
                <a:cs typeface="DM Sans"/>
                <a:sym typeface="DM Sans"/>
              </a:rPr>
              <a:t>design</a:t>
            </a:r>
            <a:r>
              <a:rPr b="1" lang="en-US" sz="1700">
                <a:latin typeface="DM Sans"/>
                <a:ea typeface="DM Sans"/>
                <a:cs typeface="DM Sans"/>
                <a:sym typeface="DM Sans"/>
              </a:rPr>
              <a:t> now in place </a:t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  <a:p>
            <a:pPr indent="-336550" lvl="0" marL="457200" marR="0" rtl="0" algn="l">
              <a:lnSpc>
                <a:spcPct val="135017"/>
              </a:lnSpc>
              <a:spcBef>
                <a:spcPts val="1000"/>
              </a:spcBef>
              <a:spcAft>
                <a:spcPts val="0"/>
              </a:spcAft>
              <a:buSzPts val="1700"/>
              <a:buFont typeface="DM Sans"/>
              <a:buChar char="●"/>
            </a:pPr>
            <a:r>
              <a:rPr b="1" lang="en-US" sz="1700">
                <a:latin typeface="DM Sans"/>
                <a:ea typeface="DM Sans"/>
                <a:cs typeface="DM Sans"/>
                <a:sym typeface="DM Sans"/>
              </a:rPr>
              <a:t>Streamline curved billboard drafting at Hanlon</a:t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7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1" name="Google Shape;3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4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14"/>
          <p:cNvSpPr txBox="1"/>
          <p:nvPr/>
        </p:nvSpPr>
        <p:spPr>
          <a:xfrm>
            <a:off x="8896850" y="4804800"/>
            <a:ext cx="32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13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b47c09c3c3_0_4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2b47c09c3c3_0_4"/>
          <p:cNvSpPr/>
          <p:nvPr/>
        </p:nvSpPr>
        <p:spPr>
          <a:xfrm>
            <a:off x="-1164699" y="4307447"/>
            <a:ext cx="2449974" cy="1672107"/>
          </a:xfrm>
          <a:custGeom>
            <a:rect b="b" l="l" r="r" t="t"/>
            <a:pathLst>
              <a:path extrusionOk="0"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2b47c09c3c3_0_4"/>
          <p:cNvSpPr/>
          <p:nvPr/>
        </p:nvSpPr>
        <p:spPr>
          <a:xfrm>
            <a:off x="3015355" y="4629150"/>
            <a:ext cx="1529915" cy="375525"/>
          </a:xfrm>
          <a:custGeom>
            <a:rect b="b" l="l" r="r" t="t"/>
            <a:pathLst>
              <a:path extrusionOk="0"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2b47c09c3c3_0_4"/>
          <p:cNvSpPr/>
          <p:nvPr/>
        </p:nvSpPr>
        <p:spPr>
          <a:xfrm>
            <a:off x="7107602" y="4270068"/>
            <a:ext cx="2301157" cy="1809285"/>
          </a:xfrm>
          <a:custGeom>
            <a:rect b="b" l="l" r="r" t="t"/>
            <a:pathLst>
              <a:path extrusionOk="0"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b47c09c3c3_0_4"/>
          <p:cNvSpPr/>
          <p:nvPr/>
        </p:nvSpPr>
        <p:spPr>
          <a:xfrm>
            <a:off x="-337078" y="-536315"/>
            <a:ext cx="2449974" cy="1534296"/>
          </a:xfrm>
          <a:custGeom>
            <a:rect b="b" l="l" r="r" t="t"/>
            <a:pathLst>
              <a:path extrusionOk="0"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2b47c09c3c3_0_4"/>
          <p:cNvSpPr/>
          <p:nvPr/>
        </p:nvSpPr>
        <p:spPr>
          <a:xfrm>
            <a:off x="6343107" y="-1289096"/>
            <a:ext cx="2146212" cy="1935493"/>
          </a:xfrm>
          <a:custGeom>
            <a:rect b="b" l="l" r="r" t="t"/>
            <a:pathLst>
              <a:path extrusionOk="0"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2b47c09c3c3_0_4"/>
          <p:cNvSpPr/>
          <p:nvPr/>
        </p:nvSpPr>
        <p:spPr>
          <a:xfrm>
            <a:off x="5069468" y="4629150"/>
            <a:ext cx="2038135" cy="1431790"/>
          </a:xfrm>
          <a:custGeom>
            <a:rect b="b" l="l" r="r" t="t"/>
            <a:pathLst>
              <a:path extrusionOk="0"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2b47c09c3c3_0_4"/>
          <p:cNvSpPr/>
          <p:nvPr/>
        </p:nvSpPr>
        <p:spPr>
          <a:xfrm>
            <a:off x="3704661" y="-1350050"/>
            <a:ext cx="2746529" cy="2057400"/>
          </a:xfrm>
          <a:custGeom>
            <a:rect b="b" l="l" r="r" t="t"/>
            <a:pathLst>
              <a:path extrusionOk="0"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2b47c09c3c3_0_4"/>
          <p:cNvSpPr/>
          <p:nvPr/>
        </p:nvSpPr>
        <p:spPr>
          <a:xfrm rot="4744927">
            <a:off x="-1486982" y="1838399"/>
            <a:ext cx="2455778" cy="1365451"/>
          </a:xfrm>
          <a:custGeom>
            <a:rect b="b" l="l" r="r" t="t"/>
            <a:pathLst>
              <a:path extrusionOk="0"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b47c09c3c3_0_4"/>
          <p:cNvSpPr/>
          <p:nvPr/>
        </p:nvSpPr>
        <p:spPr>
          <a:xfrm>
            <a:off x="2415741" y="-813253"/>
            <a:ext cx="1446381" cy="1459651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2b47c09c3c3_0_4"/>
          <p:cNvSpPr/>
          <p:nvPr/>
        </p:nvSpPr>
        <p:spPr>
          <a:xfrm>
            <a:off x="8629650" y="1131171"/>
            <a:ext cx="1787771" cy="1787771"/>
          </a:xfrm>
          <a:custGeom>
            <a:rect b="b" l="l" r="r" t="t"/>
            <a:pathLst>
              <a:path extrusionOk="0"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b47c09c3c3_0_4"/>
          <p:cNvSpPr/>
          <p:nvPr/>
        </p:nvSpPr>
        <p:spPr>
          <a:xfrm>
            <a:off x="1285275" y="4546869"/>
            <a:ext cx="1293510" cy="1193263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b47c09c3c3_0_4"/>
          <p:cNvSpPr/>
          <p:nvPr/>
        </p:nvSpPr>
        <p:spPr>
          <a:xfrm rot="-5279728">
            <a:off x="8220571" y="3485016"/>
            <a:ext cx="1692529" cy="577575"/>
          </a:xfrm>
          <a:custGeom>
            <a:rect b="b" l="l" r="r" t="t"/>
            <a:pathLst>
              <a:path extrusionOk="0"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b47c09c3c3_0_4"/>
          <p:cNvSpPr/>
          <p:nvPr/>
        </p:nvSpPr>
        <p:spPr>
          <a:xfrm>
            <a:off x="8489319" y="-321322"/>
            <a:ext cx="1552261" cy="1671344"/>
          </a:xfrm>
          <a:custGeom>
            <a:rect b="b" l="l" r="r" t="t"/>
            <a:pathLst>
              <a:path extrusionOk="0"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b47c09c3c3_0_4"/>
          <p:cNvSpPr txBox="1"/>
          <p:nvPr/>
        </p:nvSpPr>
        <p:spPr>
          <a:xfrm>
            <a:off x="1179300" y="2056050"/>
            <a:ext cx="6785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latin typeface="DM Sans"/>
                <a:ea typeface="DM Sans"/>
                <a:cs typeface="DM Sans"/>
                <a:sym typeface="DM Sans"/>
              </a:rPr>
              <a:t>Demonstration</a:t>
            </a:r>
            <a:endParaRPr sz="800"/>
          </a:p>
        </p:txBody>
      </p:sp>
      <p:sp>
        <p:nvSpPr>
          <p:cNvPr id="403" name="Google Shape;403;g2b47c09c3c3_0_4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g2b47c09c3c3_0_4"/>
          <p:cNvSpPr txBox="1"/>
          <p:nvPr/>
        </p:nvSpPr>
        <p:spPr>
          <a:xfrm>
            <a:off x="8896850" y="4804800"/>
            <a:ext cx="32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14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5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-1164699" y="4307447"/>
            <a:ext cx="2449974" cy="1672107"/>
          </a:xfrm>
          <a:custGeom>
            <a:rect b="b" l="l" r="r" t="t"/>
            <a:pathLst>
              <a:path extrusionOk="0"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5"/>
          <p:cNvSpPr/>
          <p:nvPr/>
        </p:nvSpPr>
        <p:spPr>
          <a:xfrm>
            <a:off x="3015355" y="4629150"/>
            <a:ext cx="1529915" cy="375525"/>
          </a:xfrm>
          <a:custGeom>
            <a:rect b="b" l="l" r="r" t="t"/>
            <a:pathLst>
              <a:path extrusionOk="0"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5"/>
          <p:cNvSpPr/>
          <p:nvPr/>
        </p:nvSpPr>
        <p:spPr>
          <a:xfrm>
            <a:off x="7107602" y="4270068"/>
            <a:ext cx="2301157" cy="1809285"/>
          </a:xfrm>
          <a:custGeom>
            <a:rect b="b" l="l" r="r" t="t"/>
            <a:pathLst>
              <a:path extrusionOk="0"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5"/>
          <p:cNvSpPr/>
          <p:nvPr/>
        </p:nvSpPr>
        <p:spPr>
          <a:xfrm>
            <a:off x="-337078" y="-536315"/>
            <a:ext cx="2449974" cy="1534296"/>
          </a:xfrm>
          <a:custGeom>
            <a:rect b="b" l="l" r="r" t="t"/>
            <a:pathLst>
              <a:path extrusionOk="0"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5"/>
          <p:cNvSpPr/>
          <p:nvPr/>
        </p:nvSpPr>
        <p:spPr>
          <a:xfrm>
            <a:off x="6343107" y="-1289096"/>
            <a:ext cx="2146212" cy="1935493"/>
          </a:xfrm>
          <a:custGeom>
            <a:rect b="b" l="l" r="r" t="t"/>
            <a:pathLst>
              <a:path extrusionOk="0"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5"/>
          <p:cNvSpPr/>
          <p:nvPr/>
        </p:nvSpPr>
        <p:spPr>
          <a:xfrm>
            <a:off x="5069468" y="4629150"/>
            <a:ext cx="2038135" cy="1431790"/>
          </a:xfrm>
          <a:custGeom>
            <a:rect b="b" l="l" r="r" t="t"/>
            <a:pathLst>
              <a:path extrusionOk="0"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5"/>
          <p:cNvSpPr/>
          <p:nvPr/>
        </p:nvSpPr>
        <p:spPr>
          <a:xfrm>
            <a:off x="3704661" y="-1350050"/>
            <a:ext cx="2746529" cy="2057400"/>
          </a:xfrm>
          <a:custGeom>
            <a:rect b="b" l="l" r="r" t="t"/>
            <a:pathLst>
              <a:path extrusionOk="0"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5"/>
          <p:cNvSpPr/>
          <p:nvPr/>
        </p:nvSpPr>
        <p:spPr>
          <a:xfrm rot="4744927">
            <a:off x="-1486982" y="1838399"/>
            <a:ext cx="2455778" cy="1365451"/>
          </a:xfrm>
          <a:custGeom>
            <a:rect b="b" l="l" r="r" t="t"/>
            <a:pathLst>
              <a:path extrusionOk="0"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5"/>
          <p:cNvSpPr/>
          <p:nvPr/>
        </p:nvSpPr>
        <p:spPr>
          <a:xfrm>
            <a:off x="2415741" y="-813253"/>
            <a:ext cx="1446381" cy="1459651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5"/>
          <p:cNvSpPr/>
          <p:nvPr/>
        </p:nvSpPr>
        <p:spPr>
          <a:xfrm>
            <a:off x="8629650" y="1131171"/>
            <a:ext cx="1787771" cy="1787771"/>
          </a:xfrm>
          <a:custGeom>
            <a:rect b="b" l="l" r="r" t="t"/>
            <a:pathLst>
              <a:path extrusionOk="0"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5"/>
          <p:cNvSpPr/>
          <p:nvPr/>
        </p:nvSpPr>
        <p:spPr>
          <a:xfrm>
            <a:off x="1285275" y="4546869"/>
            <a:ext cx="1293510" cy="1193263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5"/>
          <p:cNvSpPr/>
          <p:nvPr/>
        </p:nvSpPr>
        <p:spPr>
          <a:xfrm rot="-5279728">
            <a:off x="8220571" y="3485016"/>
            <a:ext cx="1692529" cy="577575"/>
          </a:xfrm>
          <a:custGeom>
            <a:rect b="b" l="l" r="r" t="t"/>
            <a:pathLst>
              <a:path extrusionOk="0"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5"/>
          <p:cNvSpPr/>
          <p:nvPr/>
        </p:nvSpPr>
        <p:spPr>
          <a:xfrm>
            <a:off x="8489319" y="-321322"/>
            <a:ext cx="1552261" cy="1671344"/>
          </a:xfrm>
          <a:custGeom>
            <a:rect b="b" l="l" r="r" t="t"/>
            <a:pathLst>
              <a:path extrusionOk="0"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1844401" y="2026934"/>
            <a:ext cx="5455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latin typeface="DM Sans"/>
                <a:ea typeface="DM Sans"/>
                <a:cs typeface="DM Sans"/>
                <a:sym typeface="DM Sans"/>
              </a:rPr>
              <a:t>Q&amp;A Time</a:t>
            </a:r>
            <a:endParaRPr sz="800"/>
          </a:p>
        </p:txBody>
      </p:sp>
      <p:sp>
        <p:nvSpPr>
          <p:cNvPr id="424" name="Google Shape;424;p15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5" name="Google Shape;425;p15"/>
          <p:cNvSpPr txBox="1"/>
          <p:nvPr/>
        </p:nvSpPr>
        <p:spPr>
          <a:xfrm>
            <a:off x="8896850" y="4804800"/>
            <a:ext cx="32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5836030" y="461123"/>
            <a:ext cx="2793771" cy="1383055"/>
            <a:chOff x="0" y="-38100"/>
            <a:chExt cx="2065940" cy="1022743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F914D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5836030" y="1852793"/>
            <a:ext cx="2793771" cy="1383055"/>
            <a:chOff x="0" y="-38100"/>
            <a:chExt cx="2065940" cy="1022743"/>
          </a:xfrm>
        </p:grpSpPr>
        <p:sp>
          <p:nvSpPr>
            <p:cNvPr id="109" name="Google Shape;109;p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F914D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5836030" y="3246166"/>
            <a:ext cx="2793771" cy="1383055"/>
            <a:chOff x="0" y="-38100"/>
            <a:chExt cx="2065940" cy="1022743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F914D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514350" y="462827"/>
            <a:ext cx="2793771" cy="1383055"/>
            <a:chOff x="0" y="-38100"/>
            <a:chExt cx="2065940" cy="1022743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F914D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514350" y="1854497"/>
            <a:ext cx="2793771" cy="1383055"/>
            <a:chOff x="0" y="-38100"/>
            <a:chExt cx="2065940" cy="1022743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F914D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514350" y="3247870"/>
            <a:ext cx="2793771" cy="1383055"/>
            <a:chOff x="0" y="-38100"/>
            <a:chExt cx="2065940" cy="1022743"/>
          </a:xfrm>
        </p:grpSpPr>
        <p:sp>
          <p:nvSpPr>
            <p:cNvPr id="121" name="Google Shape;121;p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F914D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2"/>
          <p:cNvSpPr/>
          <p:nvPr/>
        </p:nvSpPr>
        <p:spPr>
          <a:xfrm>
            <a:off x="632304" y="749709"/>
            <a:ext cx="914850" cy="872538"/>
          </a:xfrm>
          <a:custGeom>
            <a:rect b="b" l="l" r="r" t="t"/>
            <a:pathLst>
              <a:path extrusionOk="0" h="1745076" w="1829699">
                <a:moveTo>
                  <a:pt x="0" y="0"/>
                </a:moveTo>
                <a:lnTo>
                  <a:pt x="1829699" y="0"/>
                </a:lnTo>
                <a:lnTo>
                  <a:pt x="1829699" y="1745076"/>
                </a:lnTo>
                <a:lnTo>
                  <a:pt x="0" y="1745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6058073" y="3423808"/>
            <a:ext cx="770813" cy="1027751"/>
          </a:xfrm>
          <a:custGeom>
            <a:rect b="b" l="l" r="r" t="t"/>
            <a:pathLst>
              <a:path extrusionOk="0" h="2055501" w="1541626">
                <a:moveTo>
                  <a:pt x="0" y="0"/>
                </a:moveTo>
                <a:lnTo>
                  <a:pt x="1541625" y="0"/>
                </a:lnTo>
                <a:lnTo>
                  <a:pt x="1541625" y="2055502"/>
                </a:lnTo>
                <a:lnTo>
                  <a:pt x="0" y="2055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603046" y="3533285"/>
            <a:ext cx="973367" cy="850479"/>
          </a:xfrm>
          <a:custGeom>
            <a:rect b="b" l="l" r="r" t="t"/>
            <a:pathLst>
              <a:path extrusionOk="0" h="1700958" w="1946733">
                <a:moveTo>
                  <a:pt x="0" y="0"/>
                </a:moveTo>
                <a:lnTo>
                  <a:pt x="1946733" y="0"/>
                </a:lnTo>
                <a:lnTo>
                  <a:pt x="1946733" y="1700958"/>
                </a:lnTo>
                <a:lnTo>
                  <a:pt x="0" y="1700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6059458" y="773628"/>
            <a:ext cx="760576" cy="848620"/>
          </a:xfrm>
          <a:custGeom>
            <a:rect b="b" l="l" r="r" t="t"/>
            <a:pathLst>
              <a:path extrusionOk="0" h="1697240" w="1521152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612821" y="2168804"/>
            <a:ext cx="953846" cy="817922"/>
          </a:xfrm>
          <a:custGeom>
            <a:rect b="b" l="l" r="r" t="t"/>
            <a:pathLst>
              <a:path extrusionOk="0" h="1635845" w="1907691">
                <a:moveTo>
                  <a:pt x="0" y="0"/>
                </a:moveTo>
                <a:lnTo>
                  <a:pt x="1907692" y="0"/>
                </a:lnTo>
                <a:lnTo>
                  <a:pt x="1907692" y="1635845"/>
                </a:lnTo>
                <a:lnTo>
                  <a:pt x="0" y="1635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6008328" y="2136560"/>
            <a:ext cx="888196" cy="838235"/>
          </a:xfrm>
          <a:custGeom>
            <a:rect b="b" l="l" r="r" t="t"/>
            <a:pathLst>
              <a:path extrusionOk="0" h="1676470" w="1776392">
                <a:moveTo>
                  <a:pt x="0" y="0"/>
                </a:moveTo>
                <a:lnTo>
                  <a:pt x="1776392" y="0"/>
                </a:lnTo>
                <a:lnTo>
                  <a:pt x="1776392" y="1676470"/>
                </a:lnTo>
                <a:lnTo>
                  <a:pt x="0" y="1676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7050918" y="730765"/>
            <a:ext cx="1408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DM Sans"/>
                <a:ea typeface="DM Sans"/>
                <a:cs typeface="DM Sans"/>
                <a:sym typeface="DM Sans"/>
              </a:rPr>
              <a:t>Zeeshan Ansari</a:t>
            </a:r>
            <a:endParaRPr sz="1500"/>
          </a:p>
        </p:txBody>
      </p:sp>
      <p:sp>
        <p:nvSpPr>
          <p:cNvPr id="130" name="Google Shape;130;p2"/>
          <p:cNvSpPr txBox="1"/>
          <p:nvPr/>
        </p:nvSpPr>
        <p:spPr>
          <a:xfrm>
            <a:off x="7050918" y="2124139"/>
            <a:ext cx="1408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Mark Sun</a:t>
            </a:r>
            <a:endParaRPr sz="800"/>
          </a:p>
        </p:txBody>
      </p:sp>
      <p:sp>
        <p:nvSpPr>
          <p:cNvPr id="131" name="Google Shape;131;p2"/>
          <p:cNvSpPr txBox="1"/>
          <p:nvPr/>
        </p:nvSpPr>
        <p:spPr>
          <a:xfrm>
            <a:off x="7050925" y="3575050"/>
            <a:ext cx="185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M Sans"/>
                <a:ea typeface="DM Sans"/>
                <a:cs typeface="DM Sans"/>
                <a:sym typeface="DM Sans"/>
              </a:rPr>
              <a:t>Anthony Dumbrell</a:t>
            </a:r>
            <a:endParaRPr/>
          </a:p>
        </p:txBody>
      </p:sp>
      <p:sp>
        <p:nvSpPr>
          <p:cNvPr id="132" name="Google Shape;132;p2"/>
          <p:cNvSpPr txBox="1"/>
          <p:nvPr/>
        </p:nvSpPr>
        <p:spPr>
          <a:xfrm>
            <a:off x="1729238" y="730765"/>
            <a:ext cx="1408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Terry Wang</a:t>
            </a:r>
            <a:endParaRPr sz="800"/>
          </a:p>
        </p:txBody>
      </p:sp>
      <p:sp>
        <p:nvSpPr>
          <p:cNvPr id="133" name="Google Shape;133;p2"/>
          <p:cNvSpPr txBox="1"/>
          <p:nvPr/>
        </p:nvSpPr>
        <p:spPr>
          <a:xfrm>
            <a:off x="1729238" y="2122435"/>
            <a:ext cx="1408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Ariella Zhao</a:t>
            </a:r>
            <a:endParaRPr sz="800"/>
          </a:p>
        </p:txBody>
      </p:sp>
      <p:sp>
        <p:nvSpPr>
          <p:cNvPr id="134" name="Google Shape;134;p2"/>
          <p:cNvSpPr txBox="1"/>
          <p:nvPr/>
        </p:nvSpPr>
        <p:spPr>
          <a:xfrm>
            <a:off x="3497622" y="1795238"/>
            <a:ext cx="21489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Profile</a:t>
            </a:r>
            <a:endParaRPr sz="800"/>
          </a:p>
        </p:txBody>
      </p:sp>
      <p:sp>
        <p:nvSpPr>
          <p:cNvPr id="135" name="Google Shape;135;p2"/>
          <p:cNvSpPr txBox="1"/>
          <p:nvPr/>
        </p:nvSpPr>
        <p:spPr>
          <a:xfrm>
            <a:off x="3681182" y="3075106"/>
            <a:ext cx="1781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Consulting Interns</a:t>
            </a:r>
            <a:endParaRPr sz="800"/>
          </a:p>
        </p:txBody>
      </p:sp>
      <p:sp>
        <p:nvSpPr>
          <p:cNvPr id="136" name="Google Shape;136;p2"/>
          <p:cNvSpPr txBox="1"/>
          <p:nvPr/>
        </p:nvSpPr>
        <p:spPr>
          <a:xfrm>
            <a:off x="1729238" y="3513706"/>
            <a:ext cx="1408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</a:t>
            </a:r>
            <a:r>
              <a:rPr lang="en-US" sz="1700">
                <a:latin typeface="DM Sans"/>
                <a:ea typeface="DM Sans"/>
                <a:cs typeface="DM Sans"/>
                <a:sym typeface="DM Sans"/>
              </a:rPr>
              <a:t>osh Ling</a:t>
            </a:r>
            <a:endParaRPr sz="800"/>
          </a:p>
        </p:txBody>
      </p:sp>
      <p:sp>
        <p:nvSpPr>
          <p:cNvPr id="137" name="Google Shape;137;p2"/>
          <p:cNvSpPr txBox="1"/>
          <p:nvPr/>
        </p:nvSpPr>
        <p:spPr>
          <a:xfrm>
            <a:off x="1729088" y="1207882"/>
            <a:ext cx="140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Mecha</a:t>
            </a: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tronic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Engineering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1727325" y="2600407"/>
            <a:ext cx="140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Civil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Engineering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1727325" y="3961651"/>
            <a:ext cx="140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Civil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49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Engineering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2"/>
          <p:cNvSpPr txBox="1"/>
          <p:nvPr/>
        </p:nvSpPr>
        <p:spPr>
          <a:xfrm>
            <a:off x="7050900" y="1207863"/>
            <a:ext cx="140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Software Engineering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"/>
          <p:cNvSpPr txBox="1"/>
          <p:nvPr/>
        </p:nvSpPr>
        <p:spPr>
          <a:xfrm>
            <a:off x="7050900" y="2600401"/>
            <a:ext cx="140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Electrical Engineering 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7050900" y="3961651"/>
            <a:ext cx="140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Supervisor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6246075" y="3321400"/>
            <a:ext cx="387300" cy="1923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8930400" y="4804800"/>
            <a:ext cx="2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3"/>
          <p:cNvGrpSpPr/>
          <p:nvPr/>
        </p:nvGrpSpPr>
        <p:grpSpPr>
          <a:xfrm>
            <a:off x="4118563" y="585125"/>
            <a:ext cx="4368122" cy="1280750"/>
            <a:chOff x="0" y="0"/>
            <a:chExt cx="2342659" cy="857492"/>
          </a:xfrm>
        </p:grpSpPr>
        <p:sp>
          <p:nvSpPr>
            <p:cNvPr id="153" name="Google Shape;153;p3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3"/>
          <p:cNvGrpSpPr/>
          <p:nvPr/>
        </p:nvGrpSpPr>
        <p:grpSpPr>
          <a:xfrm>
            <a:off x="4118613" y="1931175"/>
            <a:ext cx="4368122" cy="1280750"/>
            <a:chOff x="0" y="0"/>
            <a:chExt cx="2342659" cy="857492"/>
          </a:xfrm>
        </p:grpSpPr>
        <p:sp>
          <p:nvSpPr>
            <p:cNvPr id="156" name="Google Shape;156;p3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3"/>
          <p:cNvGrpSpPr/>
          <p:nvPr/>
        </p:nvGrpSpPr>
        <p:grpSpPr>
          <a:xfrm>
            <a:off x="4118613" y="3278613"/>
            <a:ext cx="4368122" cy="1280750"/>
            <a:chOff x="0" y="0"/>
            <a:chExt cx="2342659" cy="857492"/>
          </a:xfrm>
        </p:grpSpPr>
        <p:sp>
          <p:nvSpPr>
            <p:cNvPr id="159" name="Google Shape;159;p3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3"/>
          <p:cNvSpPr/>
          <p:nvPr/>
        </p:nvSpPr>
        <p:spPr>
          <a:xfrm>
            <a:off x="-424285" y="4459831"/>
            <a:ext cx="1935473" cy="475071"/>
          </a:xfrm>
          <a:custGeom>
            <a:rect b="b" l="l" r="r" t="t"/>
            <a:pathLst>
              <a:path extrusionOk="0"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2236453" y="-1182407"/>
            <a:ext cx="2490476" cy="1865593"/>
          </a:xfrm>
          <a:custGeom>
            <a:rect b="b" l="l" r="r" t="t"/>
            <a:pathLst>
              <a:path extrusionOk="0"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1715537" y="4459831"/>
            <a:ext cx="1293510" cy="1193263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-424285" y="-372206"/>
            <a:ext cx="1298663" cy="1398292"/>
          </a:xfrm>
          <a:custGeom>
            <a:rect b="b" l="l" r="r" t="t"/>
            <a:pathLst>
              <a:path extrusionOk="0"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4313778" y="760597"/>
            <a:ext cx="974199" cy="980305"/>
          </a:xfrm>
          <a:custGeom>
            <a:rect b="b" l="l" r="r" t="t"/>
            <a:pathLst>
              <a:path extrusionOk="0" h="1960610" w="1948397">
                <a:moveTo>
                  <a:pt x="0" y="0"/>
                </a:moveTo>
                <a:lnTo>
                  <a:pt x="1948397" y="0"/>
                </a:lnTo>
                <a:lnTo>
                  <a:pt x="1948397" y="1960610"/>
                </a:lnTo>
                <a:lnTo>
                  <a:pt x="0" y="1960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-625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4310724" y="2086545"/>
            <a:ext cx="980305" cy="971393"/>
          </a:xfrm>
          <a:custGeom>
            <a:rect b="b" l="l" r="r" t="t"/>
            <a:pathLst>
              <a:path extrusionOk="0" h="1942786" w="1960610">
                <a:moveTo>
                  <a:pt x="0" y="0"/>
                </a:moveTo>
                <a:lnTo>
                  <a:pt x="1960610" y="0"/>
                </a:lnTo>
                <a:lnTo>
                  <a:pt x="1960610" y="1942786"/>
                </a:lnTo>
                <a:lnTo>
                  <a:pt x="0" y="1942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4310724" y="3402196"/>
            <a:ext cx="980305" cy="1029185"/>
          </a:xfrm>
          <a:custGeom>
            <a:rect b="b" l="l" r="r" t="t"/>
            <a:pathLst>
              <a:path extrusionOk="0" h="2058369" w="1960610">
                <a:moveTo>
                  <a:pt x="0" y="0"/>
                </a:moveTo>
                <a:lnTo>
                  <a:pt x="1960610" y="0"/>
                </a:lnTo>
                <a:lnTo>
                  <a:pt x="1960610" y="2058369"/>
                </a:lnTo>
                <a:lnTo>
                  <a:pt x="0" y="2058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606020" y="2070843"/>
            <a:ext cx="3512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Problem Definition</a:t>
            </a:r>
            <a:endParaRPr sz="800"/>
          </a:p>
        </p:txBody>
      </p:sp>
      <p:sp>
        <p:nvSpPr>
          <p:cNvPr id="169" name="Google Shape;169;p3"/>
          <p:cNvSpPr txBox="1"/>
          <p:nvPr/>
        </p:nvSpPr>
        <p:spPr>
          <a:xfrm>
            <a:off x="5555675" y="852050"/>
            <a:ext cx="28188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Hanlon Industries is the leading billboard manufacturer in Australia</a:t>
            </a:r>
            <a:endParaRPr b="1" sz="800"/>
          </a:p>
        </p:txBody>
      </p:sp>
      <p:sp>
        <p:nvSpPr>
          <p:cNvPr id="170" name="Google Shape;170;p3"/>
          <p:cNvSpPr txBox="1"/>
          <p:nvPr/>
        </p:nvSpPr>
        <p:spPr>
          <a:xfrm>
            <a:off x="5555675" y="2028038"/>
            <a:ext cx="28188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With the automation of construction modelling, opportunities have been identified</a:t>
            </a:r>
            <a:endParaRPr b="1" sz="800"/>
          </a:p>
        </p:txBody>
      </p:sp>
      <p:sp>
        <p:nvSpPr>
          <p:cNvPr id="171" name="Google Shape;171;p3"/>
          <p:cNvSpPr txBox="1"/>
          <p:nvPr/>
        </p:nvSpPr>
        <p:spPr>
          <a:xfrm>
            <a:off x="5555675" y="3663575"/>
            <a:ext cx="28188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Success will result in cost and time savings</a:t>
            </a:r>
            <a:endParaRPr b="1" sz="800"/>
          </a:p>
        </p:txBody>
      </p:sp>
      <p:pic>
        <p:nvPicPr>
          <p:cNvPr id="172" name="Google Shape;172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8930400" y="4804800"/>
            <a:ext cx="2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4"/>
          <p:cNvCxnSpPr/>
          <p:nvPr/>
        </p:nvCxnSpPr>
        <p:spPr>
          <a:xfrm flipH="1" rot="10800000">
            <a:off x="25400" y="3264600"/>
            <a:ext cx="9118500" cy="1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1" name="Google Shape;181;p4"/>
          <p:cNvGrpSpPr/>
          <p:nvPr/>
        </p:nvGrpSpPr>
        <p:grpSpPr>
          <a:xfrm>
            <a:off x="3504604" y="3139180"/>
            <a:ext cx="251074" cy="251074"/>
            <a:chOff x="0" y="0"/>
            <a:chExt cx="812800" cy="812800"/>
          </a:xfrm>
        </p:grpSpPr>
        <p:sp>
          <p:nvSpPr>
            <p:cNvPr id="182" name="Google Shape;182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4"/>
          <p:cNvGrpSpPr/>
          <p:nvPr/>
        </p:nvGrpSpPr>
        <p:grpSpPr>
          <a:xfrm>
            <a:off x="1358101" y="3132036"/>
            <a:ext cx="251074" cy="251074"/>
            <a:chOff x="0" y="0"/>
            <a:chExt cx="812800" cy="812800"/>
          </a:xfrm>
        </p:grpSpPr>
        <p:sp>
          <p:nvSpPr>
            <p:cNvPr id="185" name="Google Shape;185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4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4"/>
          <p:cNvGrpSpPr/>
          <p:nvPr/>
        </p:nvGrpSpPr>
        <p:grpSpPr>
          <a:xfrm>
            <a:off x="5561674" y="3139180"/>
            <a:ext cx="251074" cy="251074"/>
            <a:chOff x="0" y="0"/>
            <a:chExt cx="812800" cy="812800"/>
          </a:xfrm>
        </p:grpSpPr>
        <p:sp>
          <p:nvSpPr>
            <p:cNvPr id="188" name="Google Shape;18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7546022" y="3132036"/>
            <a:ext cx="251074" cy="251074"/>
            <a:chOff x="0" y="0"/>
            <a:chExt cx="812800" cy="812800"/>
          </a:xfrm>
        </p:grpSpPr>
        <p:sp>
          <p:nvSpPr>
            <p:cNvPr id="191" name="Google Shape;191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4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4"/>
          <p:cNvSpPr txBox="1"/>
          <p:nvPr/>
        </p:nvSpPr>
        <p:spPr>
          <a:xfrm>
            <a:off x="1466137" y="295013"/>
            <a:ext cx="5652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Project Summary</a:t>
            </a:r>
            <a:endParaRPr sz="800"/>
          </a:p>
        </p:txBody>
      </p:sp>
      <p:sp>
        <p:nvSpPr>
          <p:cNvPr id="194" name="Google Shape;194;p4"/>
          <p:cNvSpPr txBox="1"/>
          <p:nvPr/>
        </p:nvSpPr>
        <p:spPr>
          <a:xfrm>
            <a:off x="1298576" y="3509875"/>
            <a:ext cx="54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800"/>
          </a:p>
        </p:txBody>
      </p:sp>
      <p:sp>
        <p:nvSpPr>
          <p:cNvPr id="195" name="Google Shape;195;p4"/>
          <p:cNvSpPr txBox="1"/>
          <p:nvPr/>
        </p:nvSpPr>
        <p:spPr>
          <a:xfrm>
            <a:off x="3419175" y="3493825"/>
            <a:ext cx="64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800"/>
          </a:p>
        </p:txBody>
      </p:sp>
      <p:sp>
        <p:nvSpPr>
          <p:cNvPr id="196" name="Google Shape;196;p4"/>
          <p:cNvSpPr txBox="1"/>
          <p:nvPr/>
        </p:nvSpPr>
        <p:spPr>
          <a:xfrm>
            <a:off x="675551" y="3863550"/>
            <a:ext cx="158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="1" lang="en-US" sz="1400">
                <a:latin typeface="DM Sans"/>
                <a:ea typeface="DM Sans"/>
                <a:cs typeface="DM Sans"/>
                <a:sym typeface="DM Sans"/>
              </a:rPr>
              <a:t>arameters taken from drawings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4"/>
          <p:cNvSpPr txBox="1"/>
          <p:nvPr/>
        </p:nvSpPr>
        <p:spPr>
          <a:xfrm>
            <a:off x="2903418" y="3866883"/>
            <a:ext cx="14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User i</a:t>
            </a:r>
            <a:r>
              <a:rPr b="1" lang="en-US" sz="1400">
                <a:latin typeface="DM Sans"/>
                <a:ea typeface="DM Sans"/>
                <a:cs typeface="DM Sans"/>
                <a:sym typeface="DM Sans"/>
              </a:rPr>
              <a:t>nputting parameters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4"/>
          <p:cNvSpPr txBox="1"/>
          <p:nvPr/>
        </p:nvSpPr>
        <p:spPr>
          <a:xfrm>
            <a:off x="5470102" y="3493825"/>
            <a:ext cx="64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800"/>
          </a:p>
        </p:txBody>
      </p:sp>
      <p:sp>
        <p:nvSpPr>
          <p:cNvPr id="199" name="Google Shape;199;p4"/>
          <p:cNvSpPr txBox="1"/>
          <p:nvPr/>
        </p:nvSpPr>
        <p:spPr>
          <a:xfrm>
            <a:off x="5000190" y="3895458"/>
            <a:ext cx="137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DM Sans"/>
                <a:ea typeface="DM Sans"/>
                <a:cs typeface="DM Sans"/>
                <a:sym typeface="DM Sans"/>
              </a:rPr>
              <a:t>Program </a:t>
            </a: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1" lang="en-US" sz="1400">
                <a:latin typeface="DM Sans"/>
                <a:ea typeface="DM Sans"/>
                <a:cs typeface="DM Sans"/>
                <a:sym typeface="DM Sans"/>
              </a:rPr>
              <a:t>utomation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7396871" y="3493821"/>
            <a:ext cx="54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sz="800"/>
          </a:p>
        </p:txBody>
      </p:sp>
      <p:sp>
        <p:nvSpPr>
          <p:cNvPr id="201" name="Google Shape;201;p4"/>
          <p:cNvSpPr txBox="1"/>
          <p:nvPr/>
        </p:nvSpPr>
        <p:spPr>
          <a:xfrm>
            <a:off x="7009926" y="3895450"/>
            <a:ext cx="14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DM Sans"/>
                <a:ea typeface="DM Sans"/>
                <a:cs typeface="DM Sans"/>
                <a:sym typeface="DM Sans"/>
              </a:rPr>
              <a:t>Curved billboard</a:t>
            </a:r>
            <a:endParaRPr b="1" sz="1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6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DM Sans"/>
                <a:ea typeface="DM Sans"/>
                <a:cs typeface="DM Sans"/>
                <a:sym typeface="DM Sans"/>
              </a:rPr>
              <a:t>model</a:t>
            </a:r>
            <a:endParaRPr b="1" sz="1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-337078" y="-661393"/>
            <a:ext cx="2112234" cy="1322787"/>
          </a:xfrm>
          <a:custGeom>
            <a:rect b="b" l="l" r="r" t="t"/>
            <a:pathLst>
              <a:path extrusionOk="0"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5550787" y="4780331"/>
            <a:ext cx="1584640" cy="1113210"/>
          </a:xfrm>
          <a:custGeom>
            <a:rect b="b" l="l" r="r" t="t"/>
            <a:pathLst>
              <a:path extrusionOk="0"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1466141" y="4635904"/>
            <a:ext cx="1293510" cy="1193263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7631478" y="-536315"/>
            <a:ext cx="998173" cy="1074749"/>
          </a:xfrm>
          <a:custGeom>
            <a:rect b="b" l="l" r="r" t="t"/>
            <a:pathLst>
              <a:path extrusionOk="0"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图片包含 图表&#10;&#10;已自动生成说明" id="206" name="Google Shape;20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8350" y="1359352"/>
            <a:ext cx="2301151" cy="122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 rotWithShape="1">
          <a:blip r:embed="rId9">
            <a:alphaModFix/>
          </a:blip>
          <a:srcRect b="3746" l="0" r="0" t="3755"/>
          <a:stretch/>
        </p:blipFill>
        <p:spPr>
          <a:xfrm>
            <a:off x="2842481" y="1183005"/>
            <a:ext cx="3214843" cy="17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3398004" y="4564925"/>
            <a:ext cx="237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M Sans"/>
                <a:ea typeface="DM Sans"/>
                <a:cs typeface="DM Sans"/>
                <a:sym typeface="DM Sans"/>
              </a:rPr>
              <a:t>Streamline process</a:t>
            </a:r>
            <a:endParaRPr b="1"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" name="Google Shape;211;p4"/>
          <p:cNvSpPr txBox="1"/>
          <p:nvPr/>
        </p:nvSpPr>
        <p:spPr>
          <a:xfrm>
            <a:off x="8930400" y="4804800"/>
            <a:ext cx="2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2" name="Google Shape;212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30300" y="990313"/>
            <a:ext cx="2516549" cy="205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752475" y="508925"/>
            <a:ext cx="4873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DM Sans"/>
                <a:ea typeface="DM Sans"/>
                <a:cs typeface="DM Sans"/>
                <a:sym typeface="DM Sans"/>
              </a:rPr>
              <a:t>Project </a:t>
            </a:r>
            <a:r>
              <a:rPr b="1" lang="en-US" sz="5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Scope</a:t>
            </a:r>
            <a:endParaRPr sz="800"/>
          </a:p>
        </p:txBody>
      </p:sp>
      <p:grpSp>
        <p:nvGrpSpPr>
          <p:cNvPr id="219" name="Google Shape;219;p6"/>
          <p:cNvGrpSpPr/>
          <p:nvPr/>
        </p:nvGrpSpPr>
        <p:grpSpPr>
          <a:xfrm>
            <a:off x="6184900" y="1509975"/>
            <a:ext cx="2572240" cy="3189527"/>
            <a:chOff x="0" y="0"/>
            <a:chExt cx="2342659" cy="857492"/>
          </a:xfrm>
        </p:grpSpPr>
        <p:sp>
          <p:nvSpPr>
            <p:cNvPr id="220" name="Google Shape;220;p6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6"/>
          <p:cNvGrpSpPr/>
          <p:nvPr/>
        </p:nvGrpSpPr>
        <p:grpSpPr>
          <a:xfrm>
            <a:off x="370425" y="1509975"/>
            <a:ext cx="2572240" cy="3189527"/>
            <a:chOff x="0" y="0"/>
            <a:chExt cx="2342659" cy="857492"/>
          </a:xfrm>
        </p:grpSpPr>
        <p:sp>
          <p:nvSpPr>
            <p:cNvPr id="223" name="Google Shape;223;p6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4" name="Google Shape;224;p6"/>
            <p:cNvSpPr txBox="1"/>
            <p:nvPr/>
          </p:nvSpPr>
          <p:spPr>
            <a:xfrm>
              <a:off x="49490" y="155149"/>
              <a:ext cx="2218800" cy="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8225" lIns="28225" spcFirstLastPara="1" rIns="28225" wrap="square" tIns="28225">
              <a:noAutofit/>
            </a:bodyPr>
            <a:lstStyle/>
            <a:p>
              <a:pPr indent="-215900" lvl="0" marL="254000" marR="0" rtl="0" algn="l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Char char="●"/>
              </a:pPr>
              <a:r>
                <a:rPr b="1" lang="en-US" sz="14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Integrate all existing features into a curved design</a:t>
              </a:r>
              <a:endParaRPr b="1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25" name="Google Shape;225;p6"/>
          <p:cNvGrpSpPr/>
          <p:nvPr/>
        </p:nvGrpSpPr>
        <p:grpSpPr>
          <a:xfrm>
            <a:off x="3277675" y="1509975"/>
            <a:ext cx="2572293" cy="3189543"/>
            <a:chOff x="11" y="-1"/>
            <a:chExt cx="2342708" cy="833911"/>
          </a:xfrm>
        </p:grpSpPr>
        <p:sp>
          <p:nvSpPr>
            <p:cNvPr id="226" name="Google Shape;226;p6"/>
            <p:cNvSpPr/>
            <p:nvPr/>
          </p:nvSpPr>
          <p:spPr>
            <a:xfrm>
              <a:off x="11" y="-1"/>
              <a:ext cx="2342659" cy="833911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"/>
            <p:cNvSpPr txBox="1"/>
            <p:nvPr/>
          </p:nvSpPr>
          <p:spPr>
            <a:xfrm>
              <a:off x="74419" y="152282"/>
              <a:ext cx="22683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8225" lIns="28225" spcFirstLastPara="1" rIns="28225" wrap="square" tIns="28225">
              <a:noAutofit/>
            </a:bodyPr>
            <a:lstStyle/>
            <a:p>
              <a:pPr indent="-215900" lvl="0" marL="2540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Char char="●"/>
              </a:pPr>
              <a:r>
                <a:rPr b="1" lang="en-US" sz="14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2D braced fascia frame</a:t>
              </a:r>
              <a:endParaRPr b="1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2540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215900" lvl="0" marL="2540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Char char="●"/>
              </a:pPr>
              <a:r>
                <a:rPr b="1" lang="en-US" sz="14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Galvanising holes for enclosed steel members</a:t>
              </a:r>
              <a:endParaRPr b="1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2540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215900" lvl="0" marL="2540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Char char="●"/>
              </a:pPr>
              <a:r>
                <a:rPr b="1" lang="en-US" sz="14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Back bracings</a:t>
              </a:r>
              <a:endParaRPr b="1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215900" lvl="0" marL="2540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Char char="●"/>
              </a:pPr>
              <a:r>
                <a:rPr b="1" lang="en-US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Explore and implement further user-interface improvements</a:t>
              </a:r>
              <a:endParaRPr b="1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28" name="Google Shape;22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38" y="1376625"/>
            <a:ext cx="2646250" cy="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619" y="1376625"/>
            <a:ext cx="2646250" cy="5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 txBox="1"/>
          <p:nvPr/>
        </p:nvSpPr>
        <p:spPr>
          <a:xfrm>
            <a:off x="424763" y="1544600"/>
            <a:ext cx="249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 Scope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6"/>
          <p:cNvSpPr txBox="1"/>
          <p:nvPr/>
        </p:nvSpPr>
        <p:spPr>
          <a:xfrm>
            <a:off x="3337563" y="1544600"/>
            <a:ext cx="249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 Between Scope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2" name="Google Shape;23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794" y="1376625"/>
            <a:ext cx="2646250" cy="5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6"/>
          <p:cNvSpPr txBox="1"/>
          <p:nvPr/>
        </p:nvSpPr>
        <p:spPr>
          <a:xfrm>
            <a:off x="6250369" y="1544600"/>
            <a:ext cx="249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Out of</a:t>
            </a:r>
            <a:r>
              <a:rPr b="1" lang="en-U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Scope</a:t>
            </a:r>
            <a:endParaRPr b="1"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6"/>
          <p:cNvSpPr txBox="1"/>
          <p:nvPr/>
        </p:nvSpPr>
        <p:spPr>
          <a:xfrm>
            <a:off x="6250375" y="2078488"/>
            <a:ext cx="2424900" cy="26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8225" lIns="28225" spcFirstLastPara="1" rIns="28225" wrap="square" tIns="28225">
            <a:noAutofit/>
          </a:bodyPr>
          <a:lstStyle/>
          <a:p>
            <a:pPr indent="-21590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b="1" lang="en-US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Refactor the entire codebase of the flat billboard for optimisation and modularity for future development</a:t>
            </a:r>
            <a:endParaRPr b="1" sz="1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5" name="Google Shape;23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6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8930400" y="4804800"/>
            <a:ext cx="2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7"/>
          <p:cNvGrpSpPr/>
          <p:nvPr/>
        </p:nvGrpSpPr>
        <p:grpSpPr>
          <a:xfrm>
            <a:off x="194150" y="1036175"/>
            <a:ext cx="4192054" cy="3647045"/>
            <a:chOff x="0" y="-38100"/>
            <a:chExt cx="1048800" cy="779100"/>
          </a:xfrm>
        </p:grpSpPr>
        <p:sp>
          <p:nvSpPr>
            <p:cNvPr id="244" name="Google Shape;244;p7"/>
            <p:cNvSpPr/>
            <p:nvPr/>
          </p:nvSpPr>
          <p:spPr>
            <a:xfrm>
              <a:off x="0" y="0"/>
              <a:ext cx="1048738" cy="740906"/>
            </a:xfrm>
            <a:custGeom>
              <a:rect b="b" l="l" r="r" t="t"/>
              <a:pathLst>
                <a:path extrusionOk="0"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FF914D"/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7"/>
            <p:cNvSpPr txBox="1"/>
            <p:nvPr/>
          </p:nvSpPr>
          <p:spPr>
            <a:xfrm>
              <a:off x="0" y="-38100"/>
              <a:ext cx="1048800" cy="7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7"/>
          <p:cNvGrpSpPr/>
          <p:nvPr/>
        </p:nvGrpSpPr>
        <p:grpSpPr>
          <a:xfrm>
            <a:off x="514350" y="318200"/>
            <a:ext cx="3590462" cy="908977"/>
            <a:chOff x="0" y="-38100"/>
            <a:chExt cx="1048800" cy="177306"/>
          </a:xfrm>
        </p:grpSpPr>
        <p:sp>
          <p:nvSpPr>
            <p:cNvPr id="247" name="Google Shape;247;p7"/>
            <p:cNvSpPr/>
            <p:nvPr/>
          </p:nvSpPr>
          <p:spPr>
            <a:xfrm>
              <a:off x="0" y="0"/>
              <a:ext cx="1048738" cy="139206"/>
            </a:xfrm>
            <a:custGeom>
              <a:rect b="b" l="l" r="r" t="t"/>
              <a:pathLst>
                <a:path extrusionOk="0"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0" y="-38100"/>
              <a:ext cx="1048800" cy="1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7"/>
          <p:cNvSpPr/>
          <p:nvPr/>
        </p:nvSpPr>
        <p:spPr>
          <a:xfrm rot="10800000">
            <a:off x="7413997" y="-696224"/>
            <a:ext cx="2008573" cy="1579241"/>
          </a:xfrm>
          <a:custGeom>
            <a:rect b="b" l="l" r="r" t="t"/>
            <a:pathLst>
              <a:path extrusionOk="0"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2290148" y="-808436"/>
            <a:ext cx="2112234" cy="1322787"/>
          </a:xfrm>
          <a:custGeom>
            <a:rect b="b" l="l" r="r" t="t"/>
            <a:pathLst>
              <a:path extrusionOk="0"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4142890" y="4780331"/>
            <a:ext cx="1584640" cy="1113210"/>
          </a:xfrm>
          <a:custGeom>
            <a:rect b="b" l="l" r="r" t="t"/>
            <a:pathLst>
              <a:path extrusionOk="0"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7"/>
          <p:cNvSpPr/>
          <p:nvPr/>
        </p:nvSpPr>
        <p:spPr>
          <a:xfrm rot="-5400000">
            <a:off x="6067206" y="4622515"/>
            <a:ext cx="1446381" cy="1459650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7"/>
          <p:cNvSpPr/>
          <p:nvPr/>
        </p:nvSpPr>
        <p:spPr>
          <a:xfrm>
            <a:off x="-779160" y="4546869"/>
            <a:ext cx="1293510" cy="1193263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7"/>
          <p:cNvSpPr/>
          <p:nvPr/>
        </p:nvSpPr>
        <p:spPr>
          <a:xfrm>
            <a:off x="8629650" y="3716927"/>
            <a:ext cx="897483" cy="966335"/>
          </a:xfrm>
          <a:custGeom>
            <a:rect b="b" l="l" r="r" t="t"/>
            <a:pathLst>
              <a:path extrusionOk="0"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7"/>
          <p:cNvSpPr/>
          <p:nvPr/>
        </p:nvSpPr>
        <p:spPr>
          <a:xfrm>
            <a:off x="-372116" y="230251"/>
            <a:ext cx="744232" cy="801326"/>
          </a:xfrm>
          <a:custGeom>
            <a:rect b="b" l="l" r="r" t="t"/>
            <a:pathLst>
              <a:path extrusionOk="0"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812029" y="586778"/>
            <a:ext cx="37101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Assumptions</a:t>
            </a:r>
            <a:endParaRPr sz="39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7" name="Google Shape;257;p7"/>
          <p:cNvGrpSpPr/>
          <p:nvPr/>
        </p:nvGrpSpPr>
        <p:grpSpPr>
          <a:xfrm>
            <a:off x="4613750" y="1036176"/>
            <a:ext cx="4192054" cy="3647045"/>
            <a:chOff x="0" y="-38100"/>
            <a:chExt cx="1048800" cy="779100"/>
          </a:xfrm>
        </p:grpSpPr>
        <p:sp>
          <p:nvSpPr>
            <p:cNvPr id="258" name="Google Shape;258;p7"/>
            <p:cNvSpPr/>
            <p:nvPr/>
          </p:nvSpPr>
          <p:spPr>
            <a:xfrm>
              <a:off x="0" y="0"/>
              <a:ext cx="1048738" cy="740906"/>
            </a:xfrm>
            <a:custGeom>
              <a:rect b="b" l="l" r="r" t="t"/>
              <a:pathLst>
                <a:path extrusionOk="0"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FF914D"/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7"/>
            <p:cNvSpPr txBox="1"/>
            <p:nvPr/>
          </p:nvSpPr>
          <p:spPr>
            <a:xfrm>
              <a:off x="0" y="-38100"/>
              <a:ext cx="1048800" cy="7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7"/>
          <p:cNvGrpSpPr/>
          <p:nvPr/>
        </p:nvGrpSpPr>
        <p:grpSpPr>
          <a:xfrm>
            <a:off x="5011124" y="318192"/>
            <a:ext cx="3266173" cy="908977"/>
            <a:chOff x="0" y="-38100"/>
            <a:chExt cx="1048800" cy="177306"/>
          </a:xfrm>
        </p:grpSpPr>
        <p:sp>
          <p:nvSpPr>
            <p:cNvPr id="261" name="Google Shape;261;p7"/>
            <p:cNvSpPr/>
            <p:nvPr/>
          </p:nvSpPr>
          <p:spPr>
            <a:xfrm>
              <a:off x="0" y="0"/>
              <a:ext cx="1048738" cy="139206"/>
            </a:xfrm>
            <a:custGeom>
              <a:rect b="b" l="l" r="r" t="t"/>
              <a:pathLst>
                <a:path extrusionOk="0"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5400" lIns="50800" spcFirstLastPara="1" rIns="50800" wrap="square" tIns="25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7"/>
            <p:cNvSpPr txBox="1"/>
            <p:nvPr/>
          </p:nvSpPr>
          <p:spPr>
            <a:xfrm>
              <a:off x="0" y="-38100"/>
              <a:ext cx="1048800" cy="1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225" lIns="28225" spcFirstLastPara="1" rIns="28225" wrap="square" tIns="282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7"/>
          <p:cNvSpPr txBox="1"/>
          <p:nvPr/>
        </p:nvSpPr>
        <p:spPr>
          <a:xfrm>
            <a:off x="4850630" y="586778"/>
            <a:ext cx="371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latin typeface="DM Sans"/>
                <a:ea typeface="DM Sans"/>
                <a:cs typeface="DM Sans"/>
                <a:sym typeface="DM Sans"/>
              </a:rPr>
              <a:t>Deliverables</a:t>
            </a:r>
            <a:endParaRPr b="1" sz="3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394675" y="1229050"/>
            <a:ext cx="3710100" cy="3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15900" lvl="0" marL="508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Only horizontal </a:t>
            </a: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members</a:t>
            </a: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are curved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15900" lvl="0" marL="508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Side bracings should remain straight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15900" lvl="0" marL="508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billboard only curves convex</a:t>
            </a:r>
            <a:endParaRPr b="1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15900" lvl="0" marL="508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total height and length of the billboard is equal to the sum of the values added for rows and columns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440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>
              <a:solidFill>
                <a:srgbClr val="E440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15900" lvl="0" marL="508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user is knowledgeable</a:t>
            </a:r>
            <a:endParaRPr b="1">
              <a:solidFill>
                <a:srgbClr val="E440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4851813" y="1256750"/>
            <a:ext cx="3710100" cy="3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15900" lvl="0" marL="508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Phase IV Complete Software Plugin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15900" lvl="0" marL="508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 Documentation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15900" lvl="0" marL="508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Technical documentation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15900" lvl="0" marL="508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-"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 report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6" name="Google Shape;266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7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8930400" y="4804800"/>
            <a:ext cx="2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8"/>
          <p:cNvPicPr preferRelativeResize="0"/>
          <p:nvPr/>
        </p:nvPicPr>
        <p:blipFill rotWithShape="1">
          <a:blip r:embed="rId4">
            <a:alphaModFix/>
          </a:blip>
          <a:srcRect b="406" l="0" r="0" t="406"/>
          <a:stretch/>
        </p:blipFill>
        <p:spPr>
          <a:xfrm>
            <a:off x="794604" y="595025"/>
            <a:ext cx="7328498" cy="425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8"/>
          <p:cNvSpPr/>
          <p:nvPr/>
        </p:nvSpPr>
        <p:spPr>
          <a:xfrm>
            <a:off x="1959588" y="1110938"/>
            <a:ext cx="475800" cy="440400"/>
          </a:xfrm>
          <a:prstGeom prst="rect">
            <a:avLst/>
          </a:prstGeom>
          <a:noFill/>
          <a:ln cap="flat" cmpd="sng" w="38100">
            <a:solidFill>
              <a:srgbClr val="EF80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400" lIns="50800" spcFirstLastPara="1" rIns="508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80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5463600" y="4126500"/>
            <a:ext cx="1521000" cy="382200"/>
          </a:xfrm>
          <a:prstGeom prst="rect">
            <a:avLst/>
          </a:prstGeom>
          <a:noFill/>
          <a:ln cap="flat" cmpd="sng" w="38100">
            <a:solidFill>
              <a:srgbClr val="EF80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400" lIns="50800" spcFirstLastPara="1" rIns="508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80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8"/>
          <p:cNvSpPr txBox="1"/>
          <p:nvPr/>
        </p:nvSpPr>
        <p:spPr>
          <a:xfrm>
            <a:off x="119875" y="72425"/>
            <a:ext cx="7437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F8025"/>
                </a:solidFill>
                <a:latin typeface="DM Sans"/>
                <a:ea typeface="DM Sans"/>
                <a:cs typeface="DM Sans"/>
                <a:sym typeface="DM Sans"/>
              </a:rPr>
              <a:t>UI Page 1 (Board parameters)</a:t>
            </a:r>
            <a:endParaRPr sz="3900">
              <a:solidFill>
                <a:srgbClr val="EF802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8" name="Google Shape;2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8"/>
          <p:cNvSpPr txBox="1"/>
          <p:nvPr/>
        </p:nvSpPr>
        <p:spPr>
          <a:xfrm>
            <a:off x="8930400" y="4804800"/>
            <a:ext cx="2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7363e8cfc_3_1"/>
          <p:cNvSpPr txBox="1"/>
          <p:nvPr/>
        </p:nvSpPr>
        <p:spPr>
          <a:xfrm>
            <a:off x="119875" y="72425"/>
            <a:ext cx="7437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F8025"/>
                </a:solidFill>
                <a:latin typeface="DM Sans"/>
                <a:ea typeface="DM Sans"/>
                <a:cs typeface="DM Sans"/>
                <a:sym typeface="DM Sans"/>
              </a:rPr>
              <a:t>UI Page 1 (Board parameters)</a:t>
            </a:r>
            <a:endParaRPr sz="3900">
              <a:solidFill>
                <a:srgbClr val="EF802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6" name="Google Shape;286;g2b7363e8cfc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50" y="1110600"/>
            <a:ext cx="3412375" cy="33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b7363e8cfc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400" y="1160651"/>
            <a:ext cx="4481300" cy="32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/>
          <p:nvPr/>
        </p:nvSpPr>
        <p:spPr>
          <a:xfrm rot="-5400000">
            <a:off x="2000250" y="-2000250"/>
            <a:ext cx="5143500" cy="9144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  <p:txBody>
          <a:bodyPr anchorCtr="0" anchor="t" bIns="25400" lIns="50800" spcFirstLastPara="1" rIns="508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"/>
          <p:cNvSpPr txBox="1"/>
          <p:nvPr/>
        </p:nvSpPr>
        <p:spPr>
          <a:xfrm>
            <a:off x="119872" y="72425"/>
            <a:ext cx="65730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EF8025"/>
                </a:solidFill>
                <a:latin typeface="DM Sans"/>
                <a:ea typeface="DM Sans"/>
                <a:cs typeface="DM Sans"/>
                <a:sym typeface="DM Sans"/>
              </a:rPr>
              <a:t>UI Page 2 (Add Ons)</a:t>
            </a:r>
            <a:endParaRPr sz="3900">
              <a:solidFill>
                <a:srgbClr val="EF802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4" name="Google Shape;294;p9"/>
          <p:cNvPicPr preferRelativeResize="0"/>
          <p:nvPr/>
        </p:nvPicPr>
        <p:blipFill rotWithShape="1">
          <a:blip r:embed="rId4">
            <a:alphaModFix/>
          </a:blip>
          <a:srcRect b="15196" l="0" r="16380" t="0"/>
          <a:stretch/>
        </p:blipFill>
        <p:spPr>
          <a:xfrm>
            <a:off x="754260" y="650401"/>
            <a:ext cx="8006228" cy="43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9250" y="4699513"/>
            <a:ext cx="479897" cy="3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9"/>
          <p:cNvSpPr txBox="1"/>
          <p:nvPr/>
        </p:nvSpPr>
        <p:spPr>
          <a:xfrm>
            <a:off x="0" y="4881600"/>
            <a:ext cx="1855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University of Sydney</a:t>
            </a:r>
            <a:endParaRPr b="1"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9"/>
          <p:cNvSpPr txBox="1"/>
          <p:nvPr/>
        </p:nvSpPr>
        <p:spPr>
          <a:xfrm>
            <a:off x="8930400" y="4804800"/>
            <a:ext cx="2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